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2" r:id="rId3"/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Overpass ExtraBold"/>
      <p:bold r:id="rId25"/>
      <p:boldItalic r:id="rId26"/>
    </p:embeddedFont>
    <p:embeddedFont>
      <p:font typeface="Overpass Black"/>
      <p:bold r:id="rId27"/>
      <p:boldItalic r:id="rId28"/>
    </p:embeddedFont>
    <p:embeddedFont>
      <p:font typeface="Overpass"/>
      <p:regular r:id="rId29"/>
      <p:bold r:id="rId30"/>
      <p:italic r:id="rId31"/>
      <p:boldItalic r:id="rId32"/>
    </p:embeddedFont>
    <p:embeddedFont>
      <p:font typeface="Overpass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font" Target="fonts/OverpassExtraBold-boldItalic.fntdata"/><Relationship Id="rId25" Type="http://schemas.openxmlformats.org/officeDocument/2006/relationships/font" Target="fonts/OverpassExtraBold-bold.fntdata"/><Relationship Id="rId28" Type="http://schemas.openxmlformats.org/officeDocument/2006/relationships/font" Target="fonts/OverpassBlack-boldItalic.fntdata"/><Relationship Id="rId27" Type="http://schemas.openxmlformats.org/officeDocument/2006/relationships/font" Target="fonts/OverpassBlack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Overpass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verpass-italic.fntdata"/><Relationship Id="rId30" Type="http://schemas.openxmlformats.org/officeDocument/2006/relationships/font" Target="fonts/Overpass-bold.fntdata"/><Relationship Id="rId11" Type="http://schemas.openxmlformats.org/officeDocument/2006/relationships/slide" Target="slides/slide4.xml"/><Relationship Id="rId33" Type="http://schemas.openxmlformats.org/officeDocument/2006/relationships/font" Target="fonts/OverpassLight-regular.fntdata"/><Relationship Id="rId10" Type="http://schemas.openxmlformats.org/officeDocument/2006/relationships/slide" Target="slides/slide3.xml"/><Relationship Id="rId32" Type="http://schemas.openxmlformats.org/officeDocument/2006/relationships/font" Target="fonts/Overpass-boldItalic.fntdata"/><Relationship Id="rId13" Type="http://schemas.openxmlformats.org/officeDocument/2006/relationships/slide" Target="slides/slide6.xml"/><Relationship Id="rId35" Type="http://schemas.openxmlformats.org/officeDocument/2006/relationships/font" Target="fonts/OverpassLight-italic.fntdata"/><Relationship Id="rId12" Type="http://schemas.openxmlformats.org/officeDocument/2006/relationships/slide" Target="slides/slide5.xml"/><Relationship Id="rId34" Type="http://schemas.openxmlformats.org/officeDocument/2006/relationships/font" Target="fonts/OverpassLight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verpassLigh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6f3e2d2d_2_2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6f3e2d2d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88d0bd4a2_0_67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88d0bd4a2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88d0bd4a2_0_68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88d0bd4a2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8b494b7c0_0_1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8b494b7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88d0bd4a2_0_68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88d0bd4a2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88d0bd4a2_0_7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88d0bd4a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88d0bd4a2_0_6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88d0bd4a2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88d0bd4a2_0_7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88d0bd4a2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7ff6cb89_0_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7ff6cb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88d0bd4a2_0_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88d0bd4a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8d0bd4a2_0_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8d0bd4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8d0bd4a2_0_62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88d0bd4a2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88d0bd4a2_0_6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88d0bd4a2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8d0bd4a2_0_6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8d0bd4a2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6f3e2d2d_2_2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6f3e2d2d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8d0bd4a2_0_6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8d0bd4a2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88d0bd4a2_0_6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88d0bd4a2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 HAT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A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826650" y="1352425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321825" y="1247650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  <p:sp>
        <p:nvSpPr>
          <p:cNvPr id="59" name="Google Shape;59;p16"/>
          <p:cNvSpPr txBox="1"/>
          <p:nvPr>
            <p:ph type="title"/>
          </p:nvPr>
        </p:nvSpPr>
        <p:spPr>
          <a:xfrm>
            <a:off x="321825" y="1247650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E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826650" y="1352425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F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26650" y="1352425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G">
  <p:cSld name="CUSTOM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26650" y="1352425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826650" y="1352425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I">
  <p:cSld name="CUSTOM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>
            <a:off x="826650" y="1352425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J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826650" y="1352425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826650" y="1352425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8" name="Google Shape;88;p26"/>
          <p:cNvSpPr txBox="1"/>
          <p:nvPr>
            <p:ph idx="2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26"/>
          <p:cNvSpPr txBox="1"/>
          <p:nvPr>
            <p:ph idx="3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0" name="Google Shape;90;p26"/>
          <p:cNvSpPr txBox="1"/>
          <p:nvPr>
            <p:ph idx="4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5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2" name="Google Shape;92;p26"/>
          <p:cNvSpPr txBox="1"/>
          <p:nvPr>
            <p:ph idx="6" type="subTitle"/>
          </p:nvPr>
        </p:nvSpPr>
        <p:spPr>
          <a:xfrm>
            <a:off x="8266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7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26"/>
          <p:cNvSpPr txBox="1"/>
          <p:nvPr>
            <p:ph idx="8" type="subTitle"/>
          </p:nvPr>
        </p:nvSpPr>
        <p:spPr>
          <a:xfrm>
            <a:off x="46309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9" type="subTitle"/>
          </p:nvPr>
        </p:nvSpPr>
        <p:spPr>
          <a:xfrm>
            <a:off x="8266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6" name="Google Shape;96;p26"/>
          <p:cNvSpPr txBox="1"/>
          <p:nvPr>
            <p:ph idx="13" type="subTitle"/>
          </p:nvPr>
        </p:nvSpPr>
        <p:spPr>
          <a:xfrm>
            <a:off x="8266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14" type="subTitle"/>
          </p:nvPr>
        </p:nvSpPr>
        <p:spPr>
          <a:xfrm>
            <a:off x="46309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8" name="Google Shape;98;p26"/>
          <p:cNvSpPr txBox="1"/>
          <p:nvPr>
            <p:ph idx="15" type="subTitle"/>
          </p:nvPr>
        </p:nvSpPr>
        <p:spPr>
          <a:xfrm>
            <a:off x="46309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6" type="subTitle"/>
          </p:nvPr>
        </p:nvSpPr>
        <p:spPr>
          <a:xfrm>
            <a:off x="8266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7" type="subTitle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idx="18" type="subTitle"/>
          </p:nvPr>
        </p:nvSpPr>
        <p:spPr>
          <a:xfrm>
            <a:off x="46309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2" name="Google Shape;102;p26"/>
          <p:cNvSpPr txBox="1"/>
          <p:nvPr>
            <p:ph idx="19" type="subTitle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20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only">
  <p:cSld name="CUSTOM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left, text right">
  <p:cSld name="CUSTOM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17" name="Google Shape;117;p29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, graphics">
  <p:cSld name="CUSTOM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4968350" y="1590291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1" name="Google Shape;121;p30"/>
          <p:cNvSpPr txBox="1"/>
          <p:nvPr>
            <p:ph idx="2" type="body"/>
          </p:nvPr>
        </p:nvSpPr>
        <p:spPr>
          <a:xfrm>
            <a:off x="4968350" y="2093816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0"/>
          <p:cNvSpPr txBox="1"/>
          <p:nvPr>
            <p:ph idx="3" type="subTitle"/>
          </p:nvPr>
        </p:nvSpPr>
        <p:spPr>
          <a:xfrm>
            <a:off x="934225" y="1590303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3" name="Google Shape;123;p30"/>
          <p:cNvSpPr txBox="1"/>
          <p:nvPr>
            <p:ph idx="4" type="body"/>
          </p:nvPr>
        </p:nvSpPr>
        <p:spPr>
          <a:xfrm>
            <a:off x="934100" y="2160178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3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25" name="Google Shape;125;p30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, text">
  <p:cSld name="CUSTOM_2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1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31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, graphics">
  <p:cSld name="CUSTOM_2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idx="1" type="subTitle"/>
          </p:nvPr>
        </p:nvSpPr>
        <p:spPr>
          <a:xfrm>
            <a:off x="826650" y="1533307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33" name="Google Shape;133;p32"/>
          <p:cNvSpPr txBox="1"/>
          <p:nvPr>
            <p:ph idx="2" type="subTitle"/>
          </p:nvPr>
        </p:nvSpPr>
        <p:spPr>
          <a:xfrm>
            <a:off x="3467638" y="1533307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34" name="Google Shape;134;p32"/>
          <p:cNvSpPr txBox="1"/>
          <p:nvPr>
            <p:ph idx="3" type="body"/>
          </p:nvPr>
        </p:nvSpPr>
        <p:spPr>
          <a:xfrm>
            <a:off x="34676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" name="Google Shape;135;p32"/>
          <p:cNvSpPr txBox="1"/>
          <p:nvPr>
            <p:ph idx="4" type="subTitle"/>
          </p:nvPr>
        </p:nvSpPr>
        <p:spPr>
          <a:xfrm>
            <a:off x="6108738" y="1533307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36" name="Google Shape;136;p32"/>
          <p:cNvSpPr txBox="1"/>
          <p:nvPr>
            <p:ph idx="5" type="body"/>
          </p:nvPr>
        </p:nvSpPr>
        <p:spPr>
          <a:xfrm>
            <a:off x="61087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7" name="Google Shape;137;p3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6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, text">
  <p:cSld name="CUSTOM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34676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42" name="Google Shape;142;p33"/>
          <p:cNvSpPr txBox="1"/>
          <p:nvPr>
            <p:ph idx="2" type="body"/>
          </p:nvPr>
        </p:nvSpPr>
        <p:spPr>
          <a:xfrm>
            <a:off x="34676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33"/>
          <p:cNvSpPr txBox="1"/>
          <p:nvPr>
            <p:ph idx="3" type="subTitle"/>
          </p:nvPr>
        </p:nvSpPr>
        <p:spPr>
          <a:xfrm>
            <a:off x="61087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44" name="Google Shape;144;p33"/>
          <p:cNvSpPr txBox="1"/>
          <p:nvPr>
            <p:ph idx="4" type="body"/>
          </p:nvPr>
        </p:nvSpPr>
        <p:spPr>
          <a:xfrm>
            <a:off x="61087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33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" name="Google Shape;148;p33"/>
          <p:cNvSpPr txBox="1"/>
          <p:nvPr>
            <p:ph idx="6" type="subTitle"/>
          </p:nvPr>
        </p:nvSpPr>
        <p:spPr>
          <a:xfrm>
            <a:off x="9165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49" name="Google Shape;149;p33"/>
          <p:cNvSpPr txBox="1"/>
          <p:nvPr>
            <p:ph idx="7" type="body"/>
          </p:nvPr>
        </p:nvSpPr>
        <p:spPr>
          <a:xfrm>
            <a:off x="9165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top, text bottom">
  <p:cSld name="CUSTOM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idx="1" type="body"/>
          </p:nvPr>
        </p:nvSpPr>
        <p:spPr>
          <a:xfrm>
            <a:off x="826650" y="1496698"/>
            <a:ext cx="749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2" name="Google Shape;152;p3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3" name="Google Shape;153;p34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s top, text bottom">
  <p:cSld name="CUSTOM_3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idx="1" type="body"/>
          </p:nvPr>
        </p:nvSpPr>
        <p:spPr>
          <a:xfrm>
            <a:off x="826650" y="1494338"/>
            <a:ext cx="74907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7" name="Google Shape;157;p3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58" name="Google Shape;158;p35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, logos right">
  <p:cSld name="CUSTOM_3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idx="1" type="body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2" name="Google Shape;162;p3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63" name="Google Shape;163;p36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s left, text right">
  <p:cSld name="CUSTOM_3_1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68" name="Google Shape;168;p37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37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file left, text right">
  <p:cSld name="CUSTOM_3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38"/>
          <p:cNvSpPr txBox="1"/>
          <p:nvPr>
            <p:ph idx="2" type="subTitle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74" name="Google Shape;174;p38"/>
          <p:cNvSpPr txBox="1"/>
          <p:nvPr>
            <p:ph idx="3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38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916950" y="1387925"/>
            <a:ext cx="731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188450" y="2253975"/>
            <a:ext cx="6772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2" type="subTitle"/>
          </p:nvPr>
        </p:nvSpPr>
        <p:spPr>
          <a:xfrm>
            <a:off x="1280675" y="2649700"/>
            <a:ext cx="6570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" name="Google Shape;36;p9"/>
          <p:cNvSpPr txBox="1"/>
          <p:nvPr>
            <p:ph idx="3" type="sldNum"/>
          </p:nvPr>
        </p:nvSpPr>
        <p:spPr>
          <a:xfrm>
            <a:off x="1351950" y="4749875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ructure">
  <p:cSld name="TITLE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916950" y="1387925"/>
            <a:ext cx="731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1188450" y="2253975"/>
            <a:ext cx="6772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2" type="subTitle"/>
          </p:nvPr>
        </p:nvSpPr>
        <p:spPr>
          <a:xfrm>
            <a:off x="1280675" y="2649700"/>
            <a:ext cx="6570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1351950" y="4749875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10"/>
          <p:cNvSpPr txBox="1"/>
          <p:nvPr>
            <p:ph idx="3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RONGER TOGETHER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826650" y="1352425"/>
            <a:ext cx="7490700" cy="18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11"/>
          <p:cNvSpPr txBox="1"/>
          <p:nvPr>
            <p:ph idx="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idx="1" type="body"/>
          </p:nvPr>
        </p:nvSpPr>
        <p:spPr>
          <a:xfrm>
            <a:off x="826650" y="1360219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84" name="Google Shape;84;p2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ExtraBold"/>
              <a:buNone/>
              <a:defRPr sz="28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buNone/>
              <a:defRPr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 algn="ctr">
              <a:buNone/>
              <a:defRPr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 algn="ctr">
              <a:buNone/>
              <a:defRPr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 algn="ctr">
              <a:buNone/>
              <a:defRPr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 algn="ctr">
              <a:buNone/>
              <a:defRPr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 algn="ctr">
              <a:buNone/>
              <a:defRPr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 algn="ctr">
              <a:buNone/>
              <a:defRPr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 algn="ctr">
              <a:buNone/>
              <a:defRPr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type="title"/>
          </p:nvPr>
        </p:nvSpPr>
        <p:spPr>
          <a:xfrm>
            <a:off x="916950" y="1387925"/>
            <a:ext cx="73101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Overpass Black"/>
                <a:ea typeface="Overpass Black"/>
                <a:cs typeface="Overpass Black"/>
                <a:sym typeface="Overpass Black"/>
              </a:rPr>
              <a:t>LAB OCP 1</a:t>
            </a:r>
            <a:br>
              <a:rPr b="0" lang="en">
                <a:latin typeface="Overpass Black"/>
                <a:ea typeface="Overpass Black"/>
                <a:cs typeface="Overpass Black"/>
                <a:sym typeface="Overpass Black"/>
              </a:rPr>
            </a:br>
            <a:r>
              <a:rPr b="0" lang="en">
                <a:latin typeface="Overpass Black"/>
                <a:ea typeface="Overpass Black"/>
                <a:cs typeface="Overpass Black"/>
                <a:sym typeface="Overpass Black"/>
              </a:rPr>
              <a:t>What's</a:t>
            </a:r>
            <a:r>
              <a:rPr b="0" lang="en">
                <a:latin typeface="Overpass Black"/>
                <a:ea typeface="Overpass Black"/>
                <a:cs typeface="Overpass Black"/>
                <a:sym typeface="Overpass Black"/>
              </a:rPr>
              <a:t> new in OpenShift 4</a:t>
            </a:r>
            <a:endParaRPr b="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81" name="Google Shape;181;p39"/>
          <p:cNvSpPr txBox="1"/>
          <p:nvPr>
            <p:ph idx="2" type="subTitle"/>
          </p:nvPr>
        </p:nvSpPr>
        <p:spPr>
          <a:xfrm>
            <a:off x="1280675" y="2649700"/>
            <a:ext cx="65703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Alfred Bach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Enablement Manager Cloud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2019 / Prague CZ</a:t>
            </a:r>
            <a:endParaRPr/>
          </a:p>
        </p:txBody>
      </p:sp>
      <p:sp>
        <p:nvSpPr>
          <p:cNvPr id="182" name="Google Shape;182;p39"/>
          <p:cNvSpPr txBox="1"/>
          <p:nvPr>
            <p:ph idx="3" type="sldNum"/>
          </p:nvPr>
        </p:nvSpPr>
        <p:spPr>
          <a:xfrm>
            <a:off x="1351950" y="4749875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39"/>
          <p:cNvSpPr txBox="1"/>
          <p:nvPr>
            <p:ph idx="12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Manage Storage</a:t>
            </a:r>
            <a:r>
              <a:rPr b="1" lang="en"/>
              <a:t> </a:t>
            </a:r>
            <a:endParaRPr b="1"/>
          </a:p>
        </p:txBody>
      </p:sp>
      <p:sp>
        <p:nvSpPr>
          <p:cNvPr id="253" name="Google Shape;253;p48"/>
          <p:cNvSpPr txBox="1"/>
          <p:nvPr>
            <p:ph idx="1" type="body"/>
          </p:nvPr>
        </p:nvSpPr>
        <p:spPr>
          <a:xfrm>
            <a:off x="394900" y="1249350"/>
            <a:ext cx="25161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Manage Storage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Click on  „Projects“ under the „Home Tab“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Search for your App (e.g. test1) and click on it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click on the „Actions“ Button right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Choose „add storage“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Create a new claim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Look at Storage class -&gt; gp2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Name the Claim with „test&lt;X&gt;“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Single user access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Storage size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Type „/files“ into Mount Path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8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CONFIDENTIAL - NDA REQUIRED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5" name="Google Shape;255;p48"/>
          <p:cNvSpPr txBox="1"/>
          <p:nvPr>
            <p:ph idx="2" type="sldNum"/>
          </p:nvPr>
        </p:nvSpPr>
        <p:spPr>
          <a:xfrm>
            <a:off x="3467659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7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6" name="Google Shape;2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500" y="1215600"/>
            <a:ext cx="5928101" cy="3183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Networking</a:t>
            </a:r>
            <a:endParaRPr/>
          </a:p>
        </p:txBody>
      </p:sp>
      <p:sp>
        <p:nvSpPr>
          <p:cNvPr id="262" name="Google Shape;262;p49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CONFIDENTIAL - NDA REQUIRED</a:t>
            </a:r>
            <a:endParaRPr/>
          </a:p>
        </p:txBody>
      </p:sp>
      <p:sp>
        <p:nvSpPr>
          <p:cNvPr id="263" name="Google Shape;263;p49"/>
          <p:cNvSpPr txBox="1"/>
          <p:nvPr>
            <p:ph idx="1" type="body"/>
          </p:nvPr>
        </p:nvSpPr>
        <p:spPr>
          <a:xfrm>
            <a:off x="826700" y="1625925"/>
            <a:ext cx="2084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Open the „Networking tab“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Click on Routes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Fin de the Route for our App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Click on Network policies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Create NetWork Policy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Discover the Samples on th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149" y="1215600"/>
            <a:ext cx="5988447" cy="32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0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CONFIDENTIAL - NDA REQUIRED</a:t>
            </a:r>
            <a:endParaRPr/>
          </a:p>
        </p:txBody>
      </p:sp>
      <p:sp>
        <p:nvSpPr>
          <p:cNvPr id="270" name="Google Shape;270;p50"/>
          <p:cNvSpPr txBox="1"/>
          <p:nvPr/>
        </p:nvSpPr>
        <p:spPr>
          <a:xfrm>
            <a:off x="228600" y="669150"/>
            <a:ext cx="86868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verpass Light"/>
                <a:ea typeface="Overpass Light"/>
                <a:cs typeface="Overpass Light"/>
                <a:sym typeface="Overpass Light"/>
              </a:rPr>
              <a:t>Networking Plug-ins</a:t>
            </a:r>
            <a:endParaRPr sz="26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271" name="Google Shape;271;p50"/>
          <p:cNvGrpSpPr/>
          <p:nvPr/>
        </p:nvGrpSpPr>
        <p:grpSpPr>
          <a:xfrm>
            <a:off x="2997198" y="3130292"/>
            <a:ext cx="1187100" cy="525869"/>
            <a:chOff x="3786269" y="2273955"/>
            <a:chExt cx="1187100" cy="525869"/>
          </a:xfrm>
        </p:grpSpPr>
        <p:sp>
          <p:nvSpPr>
            <p:cNvPr id="272" name="Google Shape;272;p50"/>
            <p:cNvSpPr/>
            <p:nvPr/>
          </p:nvSpPr>
          <p:spPr>
            <a:xfrm>
              <a:off x="3786269" y="2273955"/>
              <a:ext cx="1187100" cy="407400"/>
            </a:xfrm>
            <a:prstGeom prst="rect">
              <a:avLst/>
            </a:prstGeom>
            <a:solidFill>
              <a:srgbClr val="00415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Pod</a:t>
              </a:r>
              <a:endPara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73" name="Google Shape;273;p50"/>
            <p:cNvSpPr/>
            <p:nvPr/>
          </p:nvSpPr>
          <p:spPr>
            <a:xfrm>
              <a:off x="3841724" y="2566424"/>
              <a:ext cx="482400" cy="233400"/>
            </a:xfrm>
            <a:prstGeom prst="rect">
              <a:avLst/>
            </a:prstGeom>
            <a:solidFill>
              <a:srgbClr val="A3D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4153"/>
                  </a:solidFill>
                  <a:latin typeface="Overpass"/>
                  <a:ea typeface="Overpass"/>
                  <a:cs typeface="Overpass"/>
                  <a:sym typeface="Overpass"/>
                </a:rPr>
                <a:t>eth0</a:t>
              </a:r>
              <a:endParaRPr sz="10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274" name="Google Shape;274;p50"/>
          <p:cNvGrpSpPr/>
          <p:nvPr/>
        </p:nvGrpSpPr>
        <p:grpSpPr>
          <a:xfrm>
            <a:off x="5540857" y="3491267"/>
            <a:ext cx="1187100" cy="525869"/>
            <a:chOff x="5388457" y="3643667"/>
            <a:chExt cx="1187100" cy="525869"/>
          </a:xfrm>
        </p:grpSpPr>
        <p:sp>
          <p:nvSpPr>
            <p:cNvPr id="275" name="Google Shape;275;p50"/>
            <p:cNvSpPr/>
            <p:nvPr/>
          </p:nvSpPr>
          <p:spPr>
            <a:xfrm>
              <a:off x="5388457" y="3643667"/>
              <a:ext cx="1187100" cy="407400"/>
            </a:xfrm>
            <a:prstGeom prst="rect">
              <a:avLst/>
            </a:prstGeom>
            <a:solidFill>
              <a:srgbClr val="00415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Pod</a:t>
              </a:r>
              <a:endPara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76" name="Google Shape;276;p50"/>
            <p:cNvSpPr/>
            <p:nvPr/>
          </p:nvSpPr>
          <p:spPr>
            <a:xfrm>
              <a:off x="5443911" y="3936137"/>
              <a:ext cx="482400" cy="233400"/>
            </a:xfrm>
            <a:prstGeom prst="rect">
              <a:avLst/>
            </a:prstGeom>
            <a:solidFill>
              <a:srgbClr val="A3D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4153"/>
                  </a:solidFill>
                  <a:latin typeface="Overpass"/>
                  <a:ea typeface="Overpass"/>
                  <a:cs typeface="Overpass"/>
                  <a:sym typeface="Overpass"/>
                </a:rPr>
                <a:t>eth0</a:t>
              </a:r>
              <a:endParaRPr sz="10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77" name="Google Shape;277;p50"/>
            <p:cNvSpPr/>
            <p:nvPr/>
          </p:nvSpPr>
          <p:spPr>
            <a:xfrm>
              <a:off x="6022822" y="3936137"/>
              <a:ext cx="482400" cy="233400"/>
            </a:xfrm>
            <a:prstGeom prst="rect">
              <a:avLst/>
            </a:prstGeom>
            <a:solidFill>
              <a:srgbClr val="A3DB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4153"/>
                  </a:solidFill>
                  <a:latin typeface="Overpass"/>
                  <a:ea typeface="Overpass"/>
                  <a:cs typeface="Overpass"/>
                  <a:sym typeface="Overpass"/>
                </a:rPr>
                <a:t>net0</a:t>
              </a:r>
              <a:endParaRPr sz="10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78" name="Google Shape;278;p50"/>
          <p:cNvSpPr txBox="1"/>
          <p:nvPr/>
        </p:nvSpPr>
        <p:spPr>
          <a:xfrm>
            <a:off x="2935031" y="3702850"/>
            <a:ext cx="722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OpenShift SDN CNI (default)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9" name="Google Shape;279;p50"/>
          <p:cNvSpPr txBox="1"/>
          <p:nvPr/>
        </p:nvSpPr>
        <p:spPr>
          <a:xfrm>
            <a:off x="6084707" y="4060057"/>
            <a:ext cx="681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new capability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0" name="Google Shape;280;p50"/>
          <p:cNvSpPr txBox="1"/>
          <p:nvPr/>
        </p:nvSpPr>
        <p:spPr>
          <a:xfrm>
            <a:off x="2711975" y="1262300"/>
            <a:ext cx="1830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3.x Capability...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1" name="Google Shape;281;p50"/>
          <p:cNvSpPr txBox="1"/>
          <p:nvPr/>
        </p:nvSpPr>
        <p:spPr>
          <a:xfrm>
            <a:off x="4959750" y="1252300"/>
            <a:ext cx="24123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4.x Capability...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82" name="Google Shape;282;p50"/>
          <p:cNvCxnSpPr>
            <a:stCxn id="276" idx="1"/>
            <a:endCxn id="283" idx="1"/>
          </p:cNvCxnSpPr>
          <p:nvPr/>
        </p:nvCxnSpPr>
        <p:spPr>
          <a:xfrm rot="10800000">
            <a:off x="5111811" y="3054437"/>
            <a:ext cx="484500" cy="846000"/>
          </a:xfrm>
          <a:prstGeom prst="bentConnector3">
            <a:avLst>
              <a:gd fmla="val 149122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84" name="Google Shape;284;p50"/>
          <p:cNvCxnSpPr>
            <a:stCxn id="277" idx="3"/>
            <a:endCxn id="285" idx="3"/>
          </p:cNvCxnSpPr>
          <p:nvPr/>
        </p:nvCxnSpPr>
        <p:spPr>
          <a:xfrm flipH="1" rot="10800000">
            <a:off x="6657622" y="3054437"/>
            <a:ext cx="631800" cy="846000"/>
          </a:xfrm>
          <a:prstGeom prst="bentConnector3">
            <a:avLst>
              <a:gd fmla="val 137687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86" name="Google Shape;286;p50"/>
          <p:cNvSpPr/>
          <p:nvPr/>
        </p:nvSpPr>
        <p:spPr>
          <a:xfrm>
            <a:off x="4964214" y="1589900"/>
            <a:ext cx="2412300" cy="248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Kubernetes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7" name="Google Shape;287;p50"/>
          <p:cNvSpPr/>
          <p:nvPr/>
        </p:nvSpPr>
        <p:spPr>
          <a:xfrm flipH="1">
            <a:off x="4959825" y="2101596"/>
            <a:ext cx="2412300" cy="302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CNI “meta plugin” (                        )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88" name="Google Shape;288;p50"/>
          <p:cNvCxnSpPr>
            <a:stCxn id="273" idx="1"/>
            <a:endCxn id="289" idx="1"/>
          </p:cNvCxnSpPr>
          <p:nvPr/>
        </p:nvCxnSpPr>
        <p:spPr>
          <a:xfrm flipH="1" rot="10800000">
            <a:off x="3052653" y="2521262"/>
            <a:ext cx="69600" cy="1018200"/>
          </a:xfrm>
          <a:prstGeom prst="bentConnector3">
            <a:avLst>
              <a:gd fmla="val -342134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0" name="Google Shape;290;p50"/>
          <p:cNvSpPr/>
          <p:nvPr/>
        </p:nvSpPr>
        <p:spPr>
          <a:xfrm>
            <a:off x="2772700" y="1584750"/>
            <a:ext cx="1702200" cy="248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Kubernetes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91" name="Google Shape;291;p50"/>
          <p:cNvCxnSpPr>
            <a:stCxn id="287" idx="2"/>
            <a:endCxn id="283" idx="0"/>
          </p:cNvCxnSpPr>
          <p:nvPr/>
        </p:nvCxnSpPr>
        <p:spPr>
          <a:xfrm flipH="1">
            <a:off x="5616975" y="2403996"/>
            <a:ext cx="549000" cy="3405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50"/>
          <p:cNvCxnSpPr>
            <a:stCxn id="287" idx="2"/>
            <a:endCxn id="285" idx="0"/>
          </p:cNvCxnSpPr>
          <p:nvPr/>
        </p:nvCxnSpPr>
        <p:spPr>
          <a:xfrm>
            <a:off x="6165975" y="2403996"/>
            <a:ext cx="594300" cy="3405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50"/>
          <p:cNvCxnSpPr>
            <a:stCxn id="286" idx="2"/>
            <a:endCxn id="287" idx="0"/>
          </p:cNvCxnSpPr>
          <p:nvPr/>
        </p:nvCxnSpPr>
        <p:spPr>
          <a:xfrm flipH="1">
            <a:off x="6165864" y="1838300"/>
            <a:ext cx="4500" cy="263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50"/>
          <p:cNvSpPr/>
          <p:nvPr/>
        </p:nvSpPr>
        <p:spPr>
          <a:xfrm>
            <a:off x="5111942" y="2744473"/>
            <a:ext cx="1009800" cy="6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OpenShift SDN CNI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5" name="Google Shape;285;p50"/>
          <p:cNvSpPr/>
          <p:nvPr/>
        </p:nvSpPr>
        <p:spPr>
          <a:xfrm>
            <a:off x="6231300" y="2744473"/>
            <a:ext cx="1058100" cy="620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CNI plug-in with new functionality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9" name="Google Shape;289;p50"/>
          <p:cNvSpPr/>
          <p:nvPr/>
        </p:nvSpPr>
        <p:spPr>
          <a:xfrm>
            <a:off x="3122367" y="2211083"/>
            <a:ext cx="1009800" cy="6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OpenShift SDN CNI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94" name="Google Shape;294;p50"/>
          <p:cNvCxnSpPr>
            <a:stCxn id="290" idx="2"/>
            <a:endCxn id="289" idx="0"/>
          </p:cNvCxnSpPr>
          <p:nvPr/>
        </p:nvCxnSpPr>
        <p:spPr>
          <a:xfrm>
            <a:off x="3623800" y="1833150"/>
            <a:ext cx="3600" cy="378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50"/>
          <p:cNvSpPr txBox="1"/>
          <p:nvPr/>
        </p:nvSpPr>
        <p:spPr>
          <a:xfrm>
            <a:off x="5479759" y="4045750"/>
            <a:ext cx="722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OpenShift SDN CNI (default)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96" name="Google Shape;2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300" y="2167475"/>
            <a:ext cx="787077" cy="1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0"/>
          <p:cNvSpPr/>
          <p:nvPr/>
        </p:nvSpPr>
        <p:spPr>
          <a:xfrm>
            <a:off x="7687750" y="1845139"/>
            <a:ext cx="975900" cy="811200"/>
          </a:xfrm>
          <a:prstGeom prst="can">
            <a:avLst>
              <a:gd fmla="val 2654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50"/>
          <p:cNvGrpSpPr/>
          <p:nvPr/>
        </p:nvGrpSpPr>
        <p:grpSpPr>
          <a:xfrm>
            <a:off x="7820002" y="2122047"/>
            <a:ext cx="253678" cy="282681"/>
            <a:chOff x="7656700" y="2856100"/>
            <a:chExt cx="762025" cy="882000"/>
          </a:xfrm>
        </p:grpSpPr>
        <p:sp>
          <p:nvSpPr>
            <p:cNvPr id="299" name="Google Shape;299;p50"/>
            <p:cNvSpPr/>
            <p:nvPr/>
          </p:nvSpPr>
          <p:spPr>
            <a:xfrm>
              <a:off x="7656700" y="2856100"/>
              <a:ext cx="762000" cy="882000"/>
            </a:xfrm>
            <a:prstGeom prst="snip1Rect">
              <a:avLst>
                <a:gd fmla="val 16667" name="adj"/>
              </a:avLst>
            </a:prstGeom>
            <a:solidFill>
              <a:srgbClr val="EEEEEE"/>
            </a:solidFill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0"/>
            <p:cNvSpPr/>
            <p:nvPr/>
          </p:nvSpPr>
          <p:spPr>
            <a:xfrm>
              <a:off x="8284625" y="2863150"/>
              <a:ext cx="134100" cy="141000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1" name="Google Shape;301;p50"/>
            <p:cNvCxnSpPr/>
            <p:nvPr/>
          </p:nvCxnSpPr>
          <p:spPr>
            <a:xfrm>
              <a:off x="7790750" y="3110100"/>
              <a:ext cx="486900" cy="72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50"/>
            <p:cNvCxnSpPr/>
            <p:nvPr/>
          </p:nvCxnSpPr>
          <p:spPr>
            <a:xfrm>
              <a:off x="7790750" y="3262500"/>
              <a:ext cx="486900" cy="72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50"/>
            <p:cNvCxnSpPr/>
            <p:nvPr/>
          </p:nvCxnSpPr>
          <p:spPr>
            <a:xfrm>
              <a:off x="7790750" y="3414900"/>
              <a:ext cx="486900" cy="72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50"/>
            <p:cNvCxnSpPr/>
            <p:nvPr/>
          </p:nvCxnSpPr>
          <p:spPr>
            <a:xfrm>
              <a:off x="7790750" y="3567300"/>
              <a:ext cx="486900" cy="72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5" name="Google Shape;305;p50"/>
          <p:cNvSpPr txBox="1"/>
          <p:nvPr/>
        </p:nvSpPr>
        <p:spPr>
          <a:xfrm>
            <a:off x="7697450" y="2413264"/>
            <a:ext cx="519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default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6" name="Google Shape;306;p50"/>
          <p:cNvSpPr txBox="1"/>
          <p:nvPr/>
        </p:nvSpPr>
        <p:spPr>
          <a:xfrm>
            <a:off x="8120783" y="2413264"/>
            <a:ext cx="6048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plugin#2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7" name="Google Shape;307;p50"/>
          <p:cNvSpPr txBox="1"/>
          <p:nvPr/>
        </p:nvSpPr>
        <p:spPr>
          <a:xfrm>
            <a:off x="7910242" y="1768663"/>
            <a:ext cx="719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CRDs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308" name="Google Shape;308;p50"/>
          <p:cNvGrpSpPr/>
          <p:nvPr/>
        </p:nvGrpSpPr>
        <p:grpSpPr>
          <a:xfrm>
            <a:off x="8277202" y="2122047"/>
            <a:ext cx="253678" cy="282681"/>
            <a:chOff x="7656700" y="2856100"/>
            <a:chExt cx="762025" cy="882000"/>
          </a:xfrm>
        </p:grpSpPr>
        <p:sp>
          <p:nvSpPr>
            <p:cNvPr id="309" name="Google Shape;309;p50"/>
            <p:cNvSpPr/>
            <p:nvPr/>
          </p:nvSpPr>
          <p:spPr>
            <a:xfrm>
              <a:off x="7656700" y="2856100"/>
              <a:ext cx="762000" cy="882000"/>
            </a:xfrm>
            <a:prstGeom prst="snip1Rect">
              <a:avLst>
                <a:gd fmla="val 16667" name="adj"/>
              </a:avLst>
            </a:prstGeom>
            <a:solidFill>
              <a:srgbClr val="EEEEEE"/>
            </a:solidFill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0"/>
            <p:cNvSpPr/>
            <p:nvPr/>
          </p:nvSpPr>
          <p:spPr>
            <a:xfrm>
              <a:off x="8284625" y="2863150"/>
              <a:ext cx="134100" cy="141000"/>
            </a:xfrm>
            <a:prstGeom prst="rtTriangle">
              <a:avLst/>
            </a:prstGeom>
            <a:solidFill>
              <a:srgbClr val="EEEEEE"/>
            </a:solidFill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1" name="Google Shape;311;p50"/>
            <p:cNvCxnSpPr/>
            <p:nvPr/>
          </p:nvCxnSpPr>
          <p:spPr>
            <a:xfrm>
              <a:off x="7790750" y="3110100"/>
              <a:ext cx="486900" cy="72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50"/>
            <p:cNvCxnSpPr/>
            <p:nvPr/>
          </p:nvCxnSpPr>
          <p:spPr>
            <a:xfrm>
              <a:off x="7790750" y="3262500"/>
              <a:ext cx="486900" cy="72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50"/>
            <p:cNvCxnSpPr/>
            <p:nvPr/>
          </p:nvCxnSpPr>
          <p:spPr>
            <a:xfrm>
              <a:off x="7790750" y="3414900"/>
              <a:ext cx="486900" cy="72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50"/>
            <p:cNvCxnSpPr/>
            <p:nvPr/>
          </p:nvCxnSpPr>
          <p:spPr>
            <a:xfrm>
              <a:off x="7790750" y="3567300"/>
              <a:ext cx="486900" cy="72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15" name="Google Shape;315;p50"/>
          <p:cNvCxnSpPr>
            <a:stCxn id="297" idx="2"/>
            <a:endCxn id="287" idx="1"/>
          </p:cNvCxnSpPr>
          <p:nvPr/>
        </p:nvCxnSpPr>
        <p:spPr>
          <a:xfrm flipH="1">
            <a:off x="7372150" y="2250739"/>
            <a:ext cx="315600" cy="2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50"/>
          <p:cNvSpPr/>
          <p:nvPr/>
        </p:nvSpPr>
        <p:spPr>
          <a:xfrm>
            <a:off x="7704475" y="2837850"/>
            <a:ext cx="1058100" cy="1282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New, optional secondary plug-ins: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120650" lvl="0" marL="114300" rtl="0" algn="l">
              <a:spcBef>
                <a:spcPts val="1000"/>
              </a:spcBef>
              <a:spcAft>
                <a:spcPts val="0"/>
              </a:spcAft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macvlan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host device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ipam(dhcp)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317" name="Google Shape;317;p50"/>
          <p:cNvCxnSpPr/>
          <p:nvPr/>
        </p:nvCxnSpPr>
        <p:spPr>
          <a:xfrm>
            <a:off x="7289000" y="2962275"/>
            <a:ext cx="4215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8" name="Google Shape;318;p50"/>
          <p:cNvSpPr txBox="1"/>
          <p:nvPr/>
        </p:nvSpPr>
        <p:spPr>
          <a:xfrm>
            <a:off x="343650" y="986700"/>
            <a:ext cx="21885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Multus Enables Multiple Networks &amp; New Functionality to Existing Networking</a:t>
            </a:r>
            <a:endParaRPr sz="120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The Multus CNI “meta plugin” for Kubernetes enables one to create multiple network interfaces per pod, and assign a CNI plugin to each interface created.</a:t>
            </a:r>
            <a:endParaRPr sz="120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177800" lvl="0" marL="3429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 Light"/>
              <a:buAutoNum type="arabicPeriod"/>
            </a:pPr>
            <a:r>
              <a:rPr lang="en" sz="10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Create pod annotation(s) to call out a list of intended network attachments...</a:t>
            </a:r>
            <a:endParaRPr sz="100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1778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 Light"/>
              <a:buAutoNum type="arabicPeriod"/>
            </a:pPr>
            <a:r>
              <a:rPr lang="en" sz="10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...each pointing to CNI network configurations packed inside CRD objects</a:t>
            </a:r>
            <a:endParaRPr sz="120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features </a:t>
            </a:r>
            <a:endParaRPr/>
          </a:p>
        </p:txBody>
      </p:sp>
      <p:sp>
        <p:nvSpPr>
          <p:cNvPr id="324" name="Google Shape;324;p51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  <p:sp>
        <p:nvSpPr>
          <p:cNvPr id="325" name="Google Shape;325;p51"/>
          <p:cNvSpPr txBox="1"/>
          <p:nvPr>
            <p:ph idx="1" type="body"/>
          </p:nvPr>
        </p:nvSpPr>
        <p:spPr>
          <a:xfrm>
            <a:off x="404525" y="1215600"/>
            <a:ext cx="23145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Open the Catalog Tab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Click on Operator Hub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Discover the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Search for the MongoDB Operator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Click on it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install it to your project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00" y="1215600"/>
            <a:ext cx="6130002" cy="329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</a:t>
            </a:r>
            <a:r>
              <a:rPr lang="en"/>
              <a:t> </a:t>
            </a:r>
            <a:endParaRPr/>
          </a:p>
        </p:txBody>
      </p:sp>
      <p:sp>
        <p:nvSpPr>
          <p:cNvPr id="332" name="Google Shape;332;p52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  <p:sp>
        <p:nvSpPr>
          <p:cNvPr id="333" name="Google Shape;333;p52"/>
          <p:cNvSpPr txBox="1"/>
          <p:nvPr>
            <p:ph idx="1" type="body"/>
          </p:nvPr>
        </p:nvSpPr>
        <p:spPr>
          <a:xfrm>
            <a:off x="826700" y="1625925"/>
            <a:ext cx="18825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Open the Monitoring tab and have a look at the Alerts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00" y="1215600"/>
            <a:ext cx="6130002" cy="329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1/2</a:t>
            </a:r>
            <a:r>
              <a:rPr lang="en"/>
              <a:t> </a:t>
            </a:r>
            <a:endParaRPr/>
          </a:p>
        </p:txBody>
      </p:sp>
      <p:sp>
        <p:nvSpPr>
          <p:cNvPr id="340" name="Google Shape;340;p53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826700" y="1625925"/>
            <a:ext cx="18825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Open the Monitoring tab and have a look at the Alerts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Click on the „metric“ and log in to graphana with „ OpenShift“ and discover the option there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00" y="1215600"/>
            <a:ext cx="6130002" cy="329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2/2 </a:t>
            </a:r>
            <a:endParaRPr/>
          </a:p>
        </p:txBody>
      </p:sp>
      <p:sp>
        <p:nvSpPr>
          <p:cNvPr id="348" name="Google Shape;348;p54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826700" y="1625925"/>
            <a:ext cx="18825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Grafana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Finally open „Dashboards“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Accept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the insecure connection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Log in with OpenShift again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Allow selected permissions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And explore the cluster with Graphana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600" y="1215600"/>
            <a:ext cx="6130002" cy="329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/>
          <p:nvPr>
            <p:ph idx="4294967295" type="sldNum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FFFFFF"/>
                </a:solidFill>
              </a:rPr>
              <a:t>CONFIDENTIAL - NDA REQUIRED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356" name="Google Shape;356;p55"/>
          <p:cNvSpPr txBox="1"/>
          <p:nvPr>
            <p:ph idx="4294967295" type="sldNum"/>
          </p:nvPr>
        </p:nvSpPr>
        <p:spPr>
          <a:xfrm>
            <a:off x="3467659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/>
              <a:t>‹#›</a:t>
            </a:fld>
            <a:endParaRPr sz="700"/>
          </a:p>
        </p:txBody>
      </p:sp>
      <p:pic>
        <p:nvPicPr>
          <p:cNvPr id="357" name="Google Shape;3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700" y="438116"/>
            <a:ext cx="5264599" cy="33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5"/>
          <p:cNvSpPr txBox="1"/>
          <p:nvPr>
            <p:ph idx="4294967295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CONFIDENTIAL - NDA REQUIRED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9" name="Google Shape;359;p55"/>
          <p:cNvSpPr txBox="1"/>
          <p:nvPr>
            <p:ph idx="4294967295" type="sldNum"/>
          </p:nvPr>
        </p:nvSpPr>
        <p:spPr>
          <a:xfrm>
            <a:off x="3467659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7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>
            <p:ph type="title"/>
          </p:nvPr>
        </p:nvSpPr>
        <p:spPr>
          <a:xfrm>
            <a:off x="321825" y="1247650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Introduction in HandsOn Environment</a:t>
            </a:r>
            <a:endParaRPr sz="2400"/>
          </a:p>
        </p:txBody>
      </p:sp>
      <p:sp>
        <p:nvSpPr>
          <p:cNvPr id="189" name="Google Shape;189;p40"/>
          <p:cNvSpPr txBox="1"/>
          <p:nvPr>
            <p:ph idx="4294967295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CONFIDENTIAL - NDA REQUIRED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0" name="Google Shape;190;p40"/>
          <p:cNvSpPr txBox="1"/>
          <p:nvPr>
            <p:ph idx="4294967295" type="sldNum"/>
          </p:nvPr>
        </p:nvSpPr>
        <p:spPr>
          <a:xfrm>
            <a:off x="3467659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7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OpenShift 4 / LAB 1 </a:t>
            </a:r>
            <a:endParaRPr b="1"/>
          </a:p>
        </p:txBody>
      </p:sp>
      <p:sp>
        <p:nvSpPr>
          <p:cNvPr id="196" name="Google Shape;196;p41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new web console</a:t>
            </a:r>
            <a:endParaRPr/>
          </a:p>
        </p:txBody>
      </p:sp>
      <p:sp>
        <p:nvSpPr>
          <p:cNvPr id="197" name="Google Shape;197;p41"/>
          <p:cNvSpPr txBox="1"/>
          <p:nvPr>
            <p:ph idx="1" type="body"/>
          </p:nvPr>
        </p:nvSpPr>
        <p:spPr>
          <a:xfrm>
            <a:off x="510625" y="158647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Navigate the interface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New usermanagement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Cluster Settings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1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CONFIDENTIAL - NDA REQUIRED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9" name="Google Shape;199;p41"/>
          <p:cNvSpPr txBox="1"/>
          <p:nvPr>
            <p:ph idx="2" type="sldNum"/>
          </p:nvPr>
        </p:nvSpPr>
        <p:spPr>
          <a:xfrm>
            <a:off x="3467659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7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450" y="1467550"/>
            <a:ext cx="5787224" cy="3108100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54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CONFIDENTIAL - NDA REQUIRED</a:t>
            </a:r>
            <a:endParaRPr/>
          </a:p>
        </p:txBody>
      </p:sp>
      <p:sp>
        <p:nvSpPr>
          <p:cNvPr id="206" name="Google Shape;206;p4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User Managemement</a:t>
            </a:r>
            <a:endParaRPr/>
          </a:p>
        </p:txBody>
      </p:sp>
      <p:pic>
        <p:nvPicPr>
          <p:cNvPr id="207" name="Google Shape;2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475" y="1063200"/>
            <a:ext cx="6077050" cy="326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  <p:sp>
        <p:nvSpPr>
          <p:cNvPr id="213" name="Google Shape;213;p4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Settings</a:t>
            </a:r>
            <a:endParaRPr/>
          </a:p>
        </p:txBody>
      </p:sp>
      <p:pic>
        <p:nvPicPr>
          <p:cNvPr id="214" name="Google Shape;2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459" y="1063200"/>
            <a:ext cx="5936681" cy="31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NDA REQUIRED</a:t>
            </a:r>
            <a:endParaRPr/>
          </a:p>
        </p:txBody>
      </p:sp>
      <p:sp>
        <p:nvSpPr>
          <p:cNvPr id="220" name="Google Shape;220;p4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Overview</a:t>
            </a:r>
            <a:endParaRPr/>
          </a:p>
        </p:txBody>
      </p:sp>
      <p:pic>
        <p:nvPicPr>
          <p:cNvPr id="221" name="Google Shape;2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99" y="1117975"/>
            <a:ext cx="6080603" cy="3265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type="title"/>
          </p:nvPr>
        </p:nvSpPr>
        <p:spPr>
          <a:xfrm>
            <a:off x="321825" y="1247650"/>
            <a:ext cx="74907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Lab:  „Manage OpenShift”  </a:t>
            </a:r>
            <a:endParaRPr sz="2400"/>
          </a:p>
        </p:txBody>
      </p:sp>
      <p:sp>
        <p:nvSpPr>
          <p:cNvPr id="227" name="Google Shape;227;p45"/>
          <p:cNvSpPr txBox="1"/>
          <p:nvPr>
            <p:ph idx="4294967295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CONFIDENTIAL - NDA REQUIRED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8" name="Google Shape;228;p45"/>
          <p:cNvSpPr txBox="1"/>
          <p:nvPr>
            <p:ph idx="4294967295" type="sldNum"/>
          </p:nvPr>
        </p:nvSpPr>
        <p:spPr>
          <a:xfrm>
            <a:off x="3467659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7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OpenShift 4 / LAB 2 </a:t>
            </a:r>
            <a:endParaRPr b="1"/>
          </a:p>
        </p:txBody>
      </p:sp>
      <p:sp>
        <p:nvSpPr>
          <p:cNvPr id="234" name="Google Shape;234;p46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to add subtitle</a:t>
            </a:r>
            <a:endParaRPr/>
          </a:p>
        </p:txBody>
      </p:sp>
      <p:sp>
        <p:nvSpPr>
          <p:cNvPr id="235" name="Google Shape;235;p46"/>
          <p:cNvSpPr txBox="1"/>
          <p:nvPr>
            <p:ph idx="1" type="body"/>
          </p:nvPr>
        </p:nvSpPr>
        <p:spPr>
          <a:xfrm>
            <a:off x="506575" y="1433825"/>
            <a:ext cx="26409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Create a project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Manage storage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Manage networking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Add </a:t>
            </a:r>
            <a:r>
              <a:rPr lang="en"/>
              <a:t>features</a:t>
            </a:r>
            <a:r>
              <a:rPr lang="en"/>
              <a:t> from operator hub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Monitoring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Logging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6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CONFIDENTIAL - NDA REQUIRED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7" name="Google Shape;237;p46"/>
          <p:cNvSpPr txBox="1"/>
          <p:nvPr>
            <p:ph idx="2" type="sldNum"/>
          </p:nvPr>
        </p:nvSpPr>
        <p:spPr>
          <a:xfrm>
            <a:off x="3467659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7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38" name="Google Shape;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00" y="1519250"/>
            <a:ext cx="5838097" cy="31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Create a project</a:t>
            </a:r>
            <a:r>
              <a:rPr b="1" lang="en"/>
              <a:t> </a:t>
            </a:r>
            <a:endParaRPr b="1"/>
          </a:p>
        </p:txBody>
      </p:sp>
      <p:sp>
        <p:nvSpPr>
          <p:cNvPr id="244" name="Google Shape;244;p47"/>
          <p:cNvSpPr txBox="1"/>
          <p:nvPr>
            <p:ph idx="1" type="body"/>
          </p:nvPr>
        </p:nvSpPr>
        <p:spPr>
          <a:xfrm>
            <a:off x="384100" y="1337825"/>
            <a:ext cx="25269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 a project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Log in to your OCP Console, open the Home Tab and click on Projects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Click on the create „Projects Button“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Name your Project according to your User Number /testX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Click on „Browse Catalog“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Choose whatever environment you want and push the „Create Application“ Button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Use the prepared Sample Repository by clicking on Try Sample 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Checkmark the „Create route“ box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Press the „create“ button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7"/>
          <p:cNvSpPr txBox="1"/>
          <p:nvPr>
            <p:ph idx="12" type="sldNum"/>
          </p:nvPr>
        </p:nvSpPr>
        <p:spPr>
          <a:xfrm>
            <a:off x="2911000" y="4733950"/>
            <a:ext cx="333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CONFIDENTIAL - NDA REQUIRED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6" name="Google Shape;246;p47"/>
          <p:cNvSpPr txBox="1"/>
          <p:nvPr>
            <p:ph idx="2" type="sldNum"/>
          </p:nvPr>
        </p:nvSpPr>
        <p:spPr>
          <a:xfrm>
            <a:off x="3467659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7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47" name="Google Shape;2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500" y="1414775"/>
            <a:ext cx="5896476" cy="31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R - PLAI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